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343" r:id="rId3"/>
    <p:sldId id="257" r:id="rId4"/>
    <p:sldId id="287" r:id="rId5"/>
    <p:sldId id="288" r:id="rId6"/>
    <p:sldId id="289" r:id="rId7"/>
    <p:sldId id="259" r:id="rId8"/>
    <p:sldId id="270" r:id="rId9"/>
    <p:sldId id="258" r:id="rId10"/>
    <p:sldId id="261" r:id="rId11"/>
    <p:sldId id="260" r:id="rId12"/>
    <p:sldId id="272" r:id="rId13"/>
    <p:sldId id="307" r:id="rId14"/>
    <p:sldId id="308" r:id="rId15"/>
    <p:sldId id="309" r:id="rId16"/>
    <p:sldId id="306" r:id="rId17"/>
    <p:sldId id="265" r:id="rId18"/>
    <p:sldId id="264" r:id="rId19"/>
    <p:sldId id="263" r:id="rId20"/>
    <p:sldId id="281" r:id="rId21"/>
    <p:sldId id="332" r:id="rId22"/>
    <p:sldId id="296" r:id="rId23"/>
    <p:sldId id="297" r:id="rId24"/>
    <p:sldId id="305" r:id="rId25"/>
    <p:sldId id="312" r:id="rId26"/>
    <p:sldId id="367" r:id="rId27"/>
    <p:sldId id="366" r:id="rId28"/>
    <p:sldId id="368" r:id="rId29"/>
    <p:sldId id="369" r:id="rId30"/>
    <p:sldId id="370" r:id="rId31"/>
    <p:sldId id="371" r:id="rId32"/>
    <p:sldId id="372" r:id="rId33"/>
    <p:sldId id="262" r:id="rId34"/>
    <p:sldId id="315" r:id="rId35"/>
    <p:sldId id="316" r:id="rId36"/>
    <p:sldId id="300" r:id="rId37"/>
    <p:sldId id="301" r:id="rId38"/>
    <p:sldId id="302" r:id="rId39"/>
    <p:sldId id="303" r:id="rId40"/>
    <p:sldId id="304" r:id="rId41"/>
    <p:sldId id="323" r:id="rId42"/>
    <p:sldId id="318" r:id="rId43"/>
    <p:sldId id="319" r:id="rId44"/>
    <p:sldId id="320" r:id="rId45"/>
    <p:sldId id="275" r:id="rId46"/>
    <p:sldId id="280" r:id="rId47"/>
    <p:sldId id="329" r:id="rId48"/>
    <p:sldId id="282" r:id="rId49"/>
    <p:sldId id="279" r:id="rId50"/>
    <p:sldId id="322" r:id="rId51"/>
    <p:sldId id="321" r:id="rId52"/>
    <p:sldId id="317" r:id="rId53"/>
    <p:sldId id="311" r:id="rId54"/>
    <p:sldId id="330" r:id="rId55"/>
    <p:sldId id="285" r:id="rId56"/>
    <p:sldId id="298" r:id="rId57"/>
    <p:sldId id="331" r:id="rId58"/>
    <p:sldId id="283" r:id="rId59"/>
    <p:sldId id="336" r:id="rId60"/>
    <p:sldId id="344" r:id="rId61"/>
    <p:sldId id="346" r:id="rId62"/>
    <p:sldId id="347" r:id="rId63"/>
    <p:sldId id="345" r:id="rId64"/>
    <p:sldId id="348" r:id="rId65"/>
    <p:sldId id="349" r:id="rId66"/>
    <p:sldId id="350" r:id="rId67"/>
    <p:sldId id="365" r:id="rId68"/>
    <p:sldId id="351" r:id="rId69"/>
    <p:sldId id="352" r:id="rId70"/>
    <p:sldId id="353" r:id="rId71"/>
    <p:sldId id="354" r:id="rId72"/>
    <p:sldId id="355" r:id="rId73"/>
    <p:sldId id="356" r:id="rId74"/>
    <p:sldId id="358" r:id="rId75"/>
    <p:sldId id="357" r:id="rId76"/>
    <p:sldId id="359" r:id="rId77"/>
    <p:sldId id="361" r:id="rId78"/>
    <p:sldId id="362" r:id="rId79"/>
    <p:sldId id="363" r:id="rId80"/>
    <p:sldId id="364" r:id="rId81"/>
    <p:sldId id="326" r:id="rId82"/>
    <p:sldId id="325" r:id="rId83"/>
    <p:sldId id="327" r:id="rId84"/>
    <p:sldId id="328" r:id="rId85"/>
    <p:sldId id="334" r:id="rId86"/>
    <p:sldId id="338" r:id="rId87"/>
    <p:sldId id="340" r:id="rId88"/>
    <p:sldId id="341" r:id="rId89"/>
    <p:sldId id="342" r:id="rId90"/>
    <p:sldId id="337" r:id="rId91"/>
    <p:sldId id="284" r:id="rId92"/>
    <p:sldId id="274" r:id="rId93"/>
    <p:sldId id="324" r:id="rId94"/>
    <p:sldId id="333" r:id="rId95"/>
    <p:sldId id="276" r:id="rId96"/>
    <p:sldId id="290" r:id="rId97"/>
    <p:sldId id="292" r:id="rId98"/>
    <p:sldId id="295" r:id="rId99"/>
    <p:sldId id="293" r:id="rId100"/>
    <p:sldId id="294" r:id="rId10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353" autoAdjust="0"/>
  </p:normalViewPr>
  <p:slideViewPr>
    <p:cSldViewPr snapToGrid="0">
      <p:cViewPr varScale="1">
        <p:scale>
          <a:sx n="109" d="100"/>
          <a:sy n="109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9638F-F5DF-4A50-9179-FECF22CA6609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D8D3D-FB73-4AA9-BECB-B606F825F4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46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介紹</a:t>
            </a:r>
            <a:r>
              <a:rPr lang="en-US" altLang="zh-TW" dirty="0"/>
              <a:t>PQC</a:t>
            </a:r>
            <a:br>
              <a:rPr lang="en-US" altLang="zh-TW" dirty="0"/>
            </a:br>
            <a:r>
              <a:rPr lang="zh-TW" altLang="en-US" dirty="0"/>
              <a:t>量子計算能破解</a:t>
            </a:r>
            <a:r>
              <a:rPr lang="en-US" altLang="zh-TW" dirty="0"/>
              <a:t>DLA</a:t>
            </a:r>
            <a:r>
              <a:rPr lang="zh-TW" altLang="en-US" dirty="0"/>
              <a:t>的根本原因 </a:t>
            </a:r>
            <a:r>
              <a:rPr lang="en-US" altLang="zh-TW" dirty="0"/>
              <a:t>– HSP</a:t>
            </a:r>
          </a:p>
          <a:p>
            <a:r>
              <a:rPr lang="zh-TW" altLang="en-US" dirty="0"/>
              <a:t>第一個採用</a:t>
            </a:r>
            <a:r>
              <a:rPr lang="en-US" altLang="zh-TW" dirty="0"/>
              <a:t>NP-hard</a:t>
            </a:r>
            <a:r>
              <a:rPr lang="zh-TW" altLang="en-US" dirty="0"/>
              <a:t>問題來發展的加密系統 </a:t>
            </a:r>
            <a:r>
              <a:rPr lang="en-US" altLang="zh-TW" dirty="0"/>
              <a:t>- Knapsack Cryptosystem</a:t>
            </a:r>
          </a:p>
          <a:p>
            <a:r>
              <a:rPr lang="en-US" altLang="zh-TW" dirty="0"/>
              <a:t>Lattice</a:t>
            </a:r>
            <a:r>
              <a:rPr lang="zh-TW" altLang="en-US" dirty="0"/>
              <a:t>最重要的演算法 </a:t>
            </a:r>
            <a:r>
              <a:rPr lang="en-US" altLang="zh-TW" dirty="0"/>
              <a:t>– LLL</a:t>
            </a:r>
            <a:r>
              <a:rPr lang="zh-TW" altLang="en-US" dirty="0"/>
              <a:t> </a:t>
            </a:r>
            <a:r>
              <a:rPr lang="en-US" altLang="zh-TW" dirty="0"/>
              <a:t>reduction</a:t>
            </a:r>
          </a:p>
          <a:p>
            <a:r>
              <a:rPr lang="en-US" altLang="zh-TW" dirty="0"/>
              <a:t>LLL</a:t>
            </a:r>
            <a:r>
              <a:rPr lang="zh-TW" altLang="en-US" dirty="0"/>
              <a:t>用找根的方式破解</a:t>
            </a:r>
            <a:r>
              <a:rPr lang="en-US" altLang="zh-TW" dirty="0"/>
              <a:t>Knapsack Cryptosystem</a:t>
            </a:r>
          </a:p>
          <a:p>
            <a:r>
              <a:rPr lang="en-US" altLang="zh-TW" dirty="0"/>
              <a:t>LLL</a:t>
            </a:r>
            <a:r>
              <a:rPr lang="zh-TW" altLang="en-US" dirty="0"/>
              <a:t>搭配</a:t>
            </a:r>
            <a:r>
              <a:rPr lang="en-US" altLang="zh-TW" dirty="0"/>
              <a:t>coppersmith</a:t>
            </a:r>
            <a:r>
              <a:rPr lang="zh-TW" altLang="en-US" dirty="0"/>
              <a:t>破解</a:t>
            </a:r>
            <a:r>
              <a:rPr lang="en-US" altLang="zh-TW" dirty="0"/>
              <a:t>RSA</a:t>
            </a:r>
            <a:r>
              <a:rPr lang="zh-TW" altLang="en-US" dirty="0"/>
              <a:t> </a:t>
            </a:r>
            <a:r>
              <a:rPr lang="en-US" altLang="zh-TW" dirty="0"/>
              <a:t>known high bits of prime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(optional) NIST</a:t>
            </a:r>
            <a:r>
              <a:rPr lang="zh-TW" altLang="en-US" dirty="0"/>
              <a:t> </a:t>
            </a:r>
            <a:r>
              <a:rPr lang="en-US" altLang="zh-TW" dirty="0"/>
              <a:t>PQC</a:t>
            </a:r>
            <a:r>
              <a:rPr lang="zh-TW" altLang="en-US" dirty="0"/>
              <a:t>中代表</a:t>
            </a:r>
            <a:r>
              <a:rPr lang="en-US" altLang="zh-TW" dirty="0"/>
              <a:t>Lattice</a:t>
            </a:r>
            <a:r>
              <a:rPr lang="zh-TW" altLang="en-US" dirty="0"/>
              <a:t>的經典候選人 </a:t>
            </a:r>
            <a:r>
              <a:rPr lang="en-US" altLang="zh-TW" dirty="0"/>
              <a:t>- NTRU</a:t>
            </a:r>
          </a:p>
          <a:p>
            <a:r>
              <a:rPr lang="en-US" altLang="zh-TW" dirty="0"/>
              <a:t>(optional) LLL</a:t>
            </a:r>
            <a:r>
              <a:rPr lang="zh-TW" altLang="en-US" dirty="0"/>
              <a:t>搭配</a:t>
            </a:r>
            <a:r>
              <a:rPr lang="en-US" altLang="zh-TW" dirty="0"/>
              <a:t>Shamir share secret</a:t>
            </a:r>
            <a:r>
              <a:rPr lang="zh-TW" altLang="en-US" dirty="0"/>
              <a:t>破解</a:t>
            </a:r>
            <a:r>
              <a:rPr lang="en-US" altLang="zh-TW" dirty="0"/>
              <a:t>2019 Google CTF qual – reality</a:t>
            </a:r>
          </a:p>
          <a:p>
            <a:r>
              <a:rPr lang="zh-TW" altLang="en-US" dirty="0"/>
              <a:t>怎麼找</a:t>
            </a:r>
            <a:r>
              <a:rPr lang="en-US" altLang="zh-TW" dirty="0"/>
              <a:t>paper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825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security of lattice-based cryptosystems depends on the inability of LLL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042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700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一般而言，</a:t>
            </a:r>
            <a:r>
              <a:rPr lang="en-US" altLang="zh-TW" dirty="0"/>
              <a:t>Gram-Schmidt</a:t>
            </a:r>
            <a:r>
              <a:rPr lang="zh-TW" altLang="en-US" dirty="0"/>
              <a:t>找到的</a:t>
            </a:r>
            <a:r>
              <a:rPr lang="en-US" altLang="zh-TW" dirty="0"/>
              <a:t>orthogonal basis</a:t>
            </a:r>
            <a:r>
              <a:rPr lang="zh-TW" altLang="en-US" dirty="0"/>
              <a:t>不會有每個</a:t>
            </a:r>
            <a:r>
              <a:rPr lang="en-US" altLang="zh-TW" dirty="0"/>
              <a:t>basis vector</a:t>
            </a:r>
            <a:r>
              <a:rPr lang="zh-TW" altLang="en-US" dirty="0"/>
              <a:t>皆滿足一個夠小且</a:t>
            </a:r>
            <a:r>
              <a:rPr lang="en-US" altLang="zh-TW" dirty="0"/>
              <a:t>close form</a:t>
            </a:r>
            <a:r>
              <a:rPr lang="zh-TW" altLang="en-US" dirty="0"/>
              <a:t>的上界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透過</a:t>
            </a:r>
            <a:r>
              <a:rPr lang="en-US" altLang="zh-TW" dirty="0"/>
              <a:t>LLL</a:t>
            </a:r>
            <a:r>
              <a:rPr lang="zh-TW" altLang="en-US" dirty="0"/>
              <a:t>可以找到一組</a:t>
            </a:r>
            <a:r>
              <a:rPr lang="en-US" altLang="zh-TW" dirty="0"/>
              <a:t>lattice</a:t>
            </a:r>
            <a:r>
              <a:rPr lang="zh-TW" altLang="en-US" dirty="0"/>
              <a:t>的</a:t>
            </a:r>
            <a:r>
              <a:rPr lang="en-US" altLang="zh-TW" dirty="0"/>
              <a:t>vectors</a:t>
            </a:r>
            <a:r>
              <a:rPr lang="zh-TW" altLang="en-US" dirty="0"/>
              <a:t>都滿足一個上界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0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和上一張圖的差別在於</a:t>
            </a:r>
            <a:r>
              <a:rPr lang="en-US" altLang="zh-TW" dirty="0" err="1"/>
              <a:t>GramSchmidt</a:t>
            </a:r>
            <a:r>
              <a:rPr lang="zh-TW" altLang="en-US" dirty="0"/>
              <a:t>被展開可以節省計算量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4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LLL</a:t>
            </a:r>
            <a:r>
              <a:rPr lang="zh-TW" altLang="en-US" dirty="0"/>
              <a:t>解</a:t>
            </a:r>
            <a:r>
              <a:rPr lang="en-US" altLang="zh-TW" dirty="0"/>
              <a:t>knapsack </a:t>
            </a:r>
            <a:r>
              <a:rPr lang="en-US" altLang="zh-TW" dirty="0" err="1"/>
              <a:t>cryptosystemy</a:t>
            </a:r>
            <a:r>
              <a:rPr lang="zh-TW" altLang="en-US" dirty="0"/>
              <a:t>在</a:t>
            </a:r>
            <a:r>
              <a:rPr lang="en-US" altLang="zh-TW" dirty="0"/>
              <a:t>n&lt;300</a:t>
            </a:r>
            <a:r>
              <a:rPr lang="zh-TW" altLang="en-US" dirty="0"/>
              <a:t>下很容易，但是當</a:t>
            </a:r>
            <a:r>
              <a:rPr lang="en-US" altLang="zh-TW" dirty="0"/>
              <a:t>n&gt;300</a:t>
            </a:r>
            <a:r>
              <a:rPr lang="zh-TW" altLang="en-US" dirty="0"/>
              <a:t>時，密鑰長度</a:t>
            </a:r>
            <a:r>
              <a:rPr lang="en-US" altLang="zh-TW" dirty="0"/>
              <a:t>&gt;2n**2=180000bits=167KB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62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N</a:t>
            </a:r>
            <a:r>
              <a:rPr lang="zh-TW" altLang="en-US" dirty="0"/>
              <a:t>很小的時候，解起來很簡單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當</a:t>
            </a:r>
            <a:r>
              <a:rPr lang="en-US" altLang="zh-TW" dirty="0"/>
              <a:t>N</a:t>
            </a:r>
            <a:r>
              <a:rPr lang="zh-TW" altLang="en-US" dirty="0"/>
              <a:t>很大時，需要</a:t>
            </a:r>
            <a:r>
              <a:rPr lang="en-US" altLang="zh-TW" dirty="0"/>
              <a:t>2</a:t>
            </a:r>
            <a:r>
              <a:rPr lang="zh-TW" altLang="en-US" dirty="0"/>
              <a:t>**</a:t>
            </a:r>
            <a:r>
              <a:rPr lang="en-US" altLang="zh-TW" dirty="0"/>
              <a:t>N</a:t>
            </a:r>
            <a:r>
              <a:rPr lang="zh-TW" altLang="en-US" dirty="0"/>
              <a:t>組合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511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666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只知道質數高位的</a:t>
            </a:r>
            <a:r>
              <a:rPr lang="en-US" altLang="zh-TW" dirty="0"/>
              <a:t>bits</a:t>
            </a:r>
            <a:r>
              <a:rPr lang="zh-TW" altLang="en-US" dirty="0"/>
              <a:t>和只知道部分明文很像，都可以拆成</a:t>
            </a:r>
            <a:r>
              <a:rPr lang="en-US" altLang="zh-TW" dirty="0"/>
              <a:t>m0+x</a:t>
            </a:r>
            <a:r>
              <a:rPr lang="zh-TW" altLang="en-US" dirty="0"/>
              <a:t>的樣子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57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6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T(</a:t>
            </a:r>
            <a:r>
              <a:rPr lang="en-US" altLang="zh-TW" dirty="0" err="1"/>
              <a:t>a,b</a:t>
            </a:r>
            <a:r>
              <a:rPr lang="en-US" altLang="zh-TW" dirty="0"/>
              <a:t>)</a:t>
            </a:r>
            <a:r>
              <a:rPr lang="zh-TW" altLang="en-US" dirty="0"/>
              <a:t>表示多項式中有</a:t>
            </a:r>
            <a:r>
              <a:rPr lang="en-US" altLang="zh-TW" dirty="0"/>
              <a:t>a</a:t>
            </a:r>
            <a:r>
              <a:rPr lang="zh-TW" altLang="en-US" dirty="0"/>
              <a:t>個係數是</a:t>
            </a:r>
            <a:r>
              <a:rPr lang="en-US" altLang="zh-TW" dirty="0"/>
              <a:t>1</a:t>
            </a:r>
            <a:r>
              <a:rPr lang="zh-TW" altLang="en-US" dirty="0"/>
              <a:t>，</a:t>
            </a:r>
            <a:r>
              <a:rPr lang="en-US" altLang="zh-TW" dirty="0"/>
              <a:t>b</a:t>
            </a:r>
            <a:r>
              <a:rPr lang="zh-TW" altLang="en-US" dirty="0"/>
              <a:t>個係數是</a:t>
            </a:r>
            <a:r>
              <a:rPr lang="en-US" altLang="zh-TW" dirty="0"/>
              <a:t>-1</a:t>
            </a:r>
            <a:r>
              <a:rPr lang="zh-TW" altLang="en-US" dirty="0"/>
              <a:t>，其餘係數是</a:t>
            </a:r>
            <a:r>
              <a:rPr lang="en-US" altLang="zh-TW" dirty="0"/>
              <a:t>0</a:t>
            </a:r>
          </a:p>
          <a:p>
            <a:r>
              <a:rPr lang="en-US" altLang="zh-TW" dirty="0" err="1"/>
              <a:t>Eg.</a:t>
            </a:r>
            <a:r>
              <a:rPr lang="zh-TW" altLang="en-US" dirty="0"/>
              <a:t>多項式</a:t>
            </a:r>
            <a:r>
              <a:rPr lang="fr-FR" altLang="zh-TW" dirty="0"/>
              <a:t>x</a:t>
            </a:r>
            <a:r>
              <a:rPr lang="zh-TW" altLang="en-US" dirty="0"/>
              <a:t>**</a:t>
            </a:r>
            <a:r>
              <a:rPr lang="fr-FR" altLang="zh-TW" dirty="0"/>
              <a:t>6−x</a:t>
            </a:r>
            <a:r>
              <a:rPr lang="zh-TW" altLang="en-US" dirty="0"/>
              <a:t>**</a:t>
            </a:r>
            <a:r>
              <a:rPr lang="fr-FR" altLang="zh-TW" dirty="0"/>
              <a:t>4+x</a:t>
            </a:r>
            <a:r>
              <a:rPr lang="zh-TW" altLang="en-US" dirty="0"/>
              <a:t>**</a:t>
            </a:r>
            <a:r>
              <a:rPr lang="fr-FR" altLang="zh-TW" dirty="0"/>
              <a:t>3+x</a:t>
            </a:r>
            <a:r>
              <a:rPr lang="zh-TW" altLang="en-US" dirty="0"/>
              <a:t>**</a:t>
            </a:r>
            <a:r>
              <a:rPr lang="fr-FR" altLang="zh-TW" dirty="0"/>
              <a:t>2−1</a:t>
            </a:r>
            <a:r>
              <a:rPr lang="zh-TW" altLang="en-US" dirty="0"/>
              <a:t>是</a:t>
            </a:r>
            <a:r>
              <a:rPr lang="en-US" altLang="zh-TW" dirty="0"/>
              <a:t>T(3,2)</a:t>
            </a:r>
            <a:r>
              <a:rPr lang="zh-TW" altLang="en-US" dirty="0"/>
              <a:t>的元素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40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17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57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35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01</a:t>
            </a:r>
            <a:r>
              <a:rPr lang="zh-TW" altLang="en-US" dirty="0"/>
              <a:t>背包問題用</a:t>
            </a:r>
            <a:r>
              <a:rPr lang="en-US" altLang="zh-TW" dirty="0"/>
              <a:t>DP</a:t>
            </a:r>
            <a:r>
              <a:rPr lang="zh-TW" altLang="en-US" dirty="0"/>
              <a:t>解要花</a:t>
            </a:r>
            <a:r>
              <a:rPr lang="en-US" altLang="zh-TW" dirty="0"/>
              <a:t>O(W)</a:t>
            </a:r>
            <a:r>
              <a:rPr lang="zh-TW" altLang="en-US" dirty="0"/>
              <a:t>，其中</a:t>
            </a:r>
            <a:r>
              <a:rPr lang="en-US" altLang="zh-TW" dirty="0"/>
              <a:t>Y&lt;=W</a:t>
            </a:r>
            <a:r>
              <a:rPr lang="zh-TW" altLang="en-US" dirty="0"/>
              <a:t>總重量限制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237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first attempt to base a cryptosystem on an NP-complete problem</a:t>
            </a:r>
          </a:p>
          <a:p>
            <a:r>
              <a:rPr lang="zh-TW" altLang="en-US" dirty="0"/>
              <a:t>優點</a:t>
            </a:r>
            <a:r>
              <a:rPr lang="en-US" altLang="zh-TW" dirty="0"/>
              <a:t>:</a:t>
            </a:r>
            <a:r>
              <a:rPr lang="zh-TW" altLang="en-US" dirty="0"/>
              <a:t>只需要一次左右的</a:t>
            </a:r>
            <a:r>
              <a:rPr lang="en-US" altLang="zh-TW" dirty="0"/>
              <a:t>modular </a:t>
            </a:r>
            <a:r>
              <a:rPr lang="en-US" altLang="zh-TW" dirty="0" err="1"/>
              <a:t>mutliplication</a:t>
            </a:r>
            <a:r>
              <a:rPr lang="zh-TW" altLang="en-US" dirty="0"/>
              <a:t>和一次的</a:t>
            </a:r>
            <a:r>
              <a:rPr lang="en-US" altLang="zh-TW" dirty="0"/>
              <a:t>knapsack encryption</a:t>
            </a:r>
            <a:r>
              <a:rPr lang="zh-TW" altLang="en-US" dirty="0"/>
              <a:t>，比起</a:t>
            </a:r>
            <a:r>
              <a:rPr lang="en-US" altLang="zh-TW" dirty="0"/>
              <a:t>RSA</a:t>
            </a:r>
            <a:r>
              <a:rPr lang="zh-TW" altLang="en-US" dirty="0"/>
              <a:t>要多次的</a:t>
            </a:r>
            <a:r>
              <a:rPr lang="en-US" altLang="zh-TW" dirty="0"/>
              <a:t>modular </a:t>
            </a:r>
            <a:r>
              <a:rPr lang="en-US" altLang="zh-TW" dirty="0" err="1"/>
              <a:t>mutliplication</a:t>
            </a:r>
            <a:r>
              <a:rPr lang="zh-TW" altLang="en-US" dirty="0"/>
              <a:t>有效率</a:t>
            </a:r>
            <a:endParaRPr lang="en-US" altLang="zh-TW" dirty="0"/>
          </a:p>
          <a:p>
            <a:r>
              <a:rPr lang="zh-TW" altLang="en-US" dirty="0"/>
              <a:t>缺點</a:t>
            </a:r>
            <a:r>
              <a:rPr lang="en-US" altLang="zh-TW" dirty="0"/>
              <a:t>:public key</a:t>
            </a:r>
            <a:r>
              <a:rPr lang="zh-TW" altLang="en-US" dirty="0"/>
              <a:t>太大，在安全考量下會變更大；而且不能任意選擇金鑰</a:t>
            </a:r>
            <a:endParaRPr lang="en-US" altLang="zh-TW" dirty="0"/>
          </a:p>
          <a:p>
            <a:r>
              <a:rPr lang="en-US" altLang="zh-TW" dirty="0" err="1"/>
              <a:t>Eg.</a:t>
            </a:r>
            <a:r>
              <a:rPr lang="en-US" altLang="zh-TW" dirty="0"/>
              <a:t> n = 160. Then the public key size is about 2n**2 = 51200 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55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suggested applying a secret permutation to the entries of </a:t>
            </a:r>
            <a:r>
              <a:rPr lang="en-US" altLang="zh-TW" dirty="0" err="1"/>
              <a:t>Ar</a:t>
            </a:r>
            <a:r>
              <a:rPr lang="en-US" altLang="zh-TW" dirty="0"/>
              <a:t> (mod B) as an additional layer of security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48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suggested applying a secret permutation to the entries of </a:t>
            </a:r>
            <a:r>
              <a:rPr lang="en-US" altLang="zh-TW" dirty="0" err="1"/>
              <a:t>Ar</a:t>
            </a:r>
            <a:r>
              <a:rPr lang="en-US" altLang="zh-TW" dirty="0"/>
              <a:t> (mod B) as an additional layer of security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9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CVP is NP-hard </a:t>
            </a:r>
          </a:p>
          <a:p>
            <a:r>
              <a:rPr lang="en-US" altLang="zh-TW" dirty="0"/>
              <a:t>SVP is NP-hard under a certain “randomized reduction hypothesis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D8D3D-FB73-4AA9-BECB-B606F825F49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20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F2A8-E367-4101-9A5F-EE91381A3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1B370-B048-421A-8559-44BEE3DBF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E63E-9876-46C3-8123-C857DE09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66827-7697-4FCE-AAA8-ACEF42B2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8C2F1-6FF1-4D13-BC24-7523FCFE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1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4F3B-763C-44D7-827A-86389A87B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9BE5D-F427-41DB-9D6F-87AD554BA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92D9F-7B25-40EB-B4A5-EE1B97A2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665CF-774C-4919-8CF6-6903197D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C7CA-DED6-420C-80C3-F8F7D966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05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EB70B-1F6E-484F-9093-3B53AB297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B6919-CEC6-4DDC-91BD-EA4A141FB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970EE-9973-49D6-9602-5079664B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C1C0B-D9CA-438B-B48D-D0984AB1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920A6-EA6B-4DC6-B58E-A5E110CFB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8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4573-37D9-4463-AEDA-EC7F3BAC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112F-DAFA-4329-8938-B14CA7369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CBF6-A9D8-4CE9-B2D7-618B751D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D325E-333F-4054-89D0-71BB8627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548EB-F984-4C3C-A151-558A7C7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53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CBA7-3BEE-43C6-955E-67A7EE47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58DC-D9CF-4AE2-BE76-5B7B6DAA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7971-3187-41EA-8740-EADDBF8B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C7A5-616C-44D2-9551-7BBDA2BA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3677-4224-4807-84FB-20F417F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11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CB82-7453-40AD-9AFA-1F143EA7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23FB-4652-461F-A378-0BA4B1D34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B9131-DE5A-460E-9A41-9AB6F0F90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021F7-DC52-4B0B-87A6-E3E4334A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31882-DC9F-4EFA-B566-83835D0D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7FEDF-346F-490E-9503-27BE9E4E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6712-CD8D-435D-8E5D-AA436048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4197E-616A-46A7-B3A7-8A120FDB0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35166-EB44-430F-A95E-F00E69AE9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20175-1DAE-46FA-9BBC-96EC9C74D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94168-C5A3-4093-A078-489E9341F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8C66F-2B9D-49C5-A216-A9600711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2E0E3-5EC3-496C-9872-3F2CEA218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AA13C-888D-4CE2-B13C-D53CA778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65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D33B-233F-4FC9-8333-C8874B9E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6A4D1-3B00-43AA-9005-E84DED0D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45C23-5596-4B32-A2D5-E204B309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EFA9C-FB0C-4BC2-9A63-3F293DD9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57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F1F44-5C63-4149-9558-D8E8DED7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F9A19-C6F5-442E-92E6-81A43AF9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1E5E9-218B-41D9-AC9B-99E3B934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86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29A6-ACDD-4D62-ADA2-738445F2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5544-3508-45E1-89F9-3E5EBCFE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717C9-82B3-4B82-BA0E-879AF43F5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CA326-40FB-4A0D-8F86-C2EBFC64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81A02-FA61-4252-815E-CA6851647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0D0DE-006C-4183-ABDA-CD995DD8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22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AB8B-5A76-4439-82EB-04A8F910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685C3-27AC-4EDB-A2BB-3092E3251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538C6-BCAC-4B5E-9D45-AB25E1935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8AB3-7DE0-42B7-B4B5-3B94E2DC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A0126-2570-4E56-BE13-6D9198B9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52CD8-00D9-4732-96B7-5B254DCF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04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486241-F380-47F5-9556-413F305B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9BC5E-2ACA-4C4D-9370-6FADED7A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CFA05-39C1-4FD9-BD89-DD73D758F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511B3-0009-4B20-ACEF-BF435C2F7B35}" type="datetimeFigureOut">
              <a:rPr lang="zh-TW" altLang="en-US" smtClean="0"/>
              <a:t>2019/8/26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F084D-8065-4B93-B145-1842CF466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E185A-AEC3-437B-BDCB-7CE7A3246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07CE9-139B-47B5-B719-63A4986F0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8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jianying.space/conference-ranking.html" TargetMode="External"/><Relationship Id="rId2" Type="http://schemas.openxmlformats.org/officeDocument/2006/relationships/hyperlink" Target="http://faculty.cs.tamu.edu/guofei/sec_conf_stat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moo/RSA-and-LLL-attacks/blob/master/coppersmith.sage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efeo.lu/sage-lattices-EJCIM/" TargetMode="External"/><Relationship Id="rId3" Type="http://schemas.openxmlformats.org/officeDocument/2006/relationships/hyperlink" Target="https://eprint.iacr.org/2017/314.pdf" TargetMode="External"/><Relationship Id="rId7" Type="http://schemas.openxmlformats.org/officeDocument/2006/relationships/hyperlink" Target="https://www.cs.cmu.edu/~odonnell/quantum15/QuantumComputationScribeNotesByRyanODonnellAndJohnWright.pdf" TargetMode="External"/><Relationship Id="rId2" Type="http://schemas.openxmlformats.org/officeDocument/2006/relationships/hyperlink" Target="https://www.davidwong.fr/papers/david_wong_rsa_lll_boneh_durfee__201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rc.nist.gov/CSRC/media/Presentations/Round-2-of-the-NIST-PQC-Competition-What-was-NIST/images-media/pqcrypto-may2019-moody.pdf" TargetMode="External"/><Relationship Id="rId5" Type="http://schemas.openxmlformats.org/officeDocument/2006/relationships/hyperlink" Target="http://citeseerx.ist.psu.edu/viewdoc/download?doi=10.1.1.182.9999&amp;rep=rep1&amp;type=pdf" TargetMode="External"/><Relationship Id="rId10" Type="http://schemas.openxmlformats.org/officeDocument/2006/relationships/hyperlink" Target="https://hyperelliptic.org/tanja/lc17/ascrypto/day3/slides/heninger.pdf" TargetMode="External"/><Relationship Id="rId4" Type="http://schemas.openxmlformats.org/officeDocument/2006/relationships/hyperlink" Target="https://blog.csdn.net/sinat_36742186/article/details/83689529" TargetMode="External"/><Relationship Id="rId9" Type="http://schemas.openxmlformats.org/officeDocument/2006/relationships/hyperlink" Target="https://www.cryptologie.net/article/222/implementation-of-coppersmith-attack-rsa-attack-using-lattice-reductions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F3BD-E295-4F5E-95ED-86BC0A17F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Post Quantum Cryptography and Lattice Application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0D6CE-8EEC-4874-9ED6-FF08BA64C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Hank Chen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348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A8F93-9F94-4CA0-BA0B-377C159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Quantum computing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238BF-DC5C-4F44-81A4-95D2091E7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B6DD-74EE-4B96-98BB-36AB7B59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C788-D730-4362-9A56-FA20F1ED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http://faculty.cs.tamu.edu/guofei/sec_conf_stat.htm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http://jianying.space/conference-ranking.html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40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7B3E-EB32-4860-877A-52CD00E7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Quantum computing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9E2C-619D-4673-BE68-81AD3110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hidden subgroup problem</a:t>
            </a:r>
          </a:p>
          <a:p>
            <a:r>
              <a:rPr lang="en-US" altLang="zh-TW" dirty="0"/>
              <a:t>Quantum Algorithm</a:t>
            </a:r>
          </a:p>
          <a:p>
            <a:pPr lvl="1"/>
            <a:r>
              <a:rPr lang="en-US" altLang="zh-TW" dirty="0"/>
              <a:t>Shor’s algorithm</a:t>
            </a:r>
          </a:p>
          <a:p>
            <a:pPr lvl="1"/>
            <a:r>
              <a:rPr lang="en-US" altLang="zh-TW" dirty="0"/>
              <a:t>Grover’s algorithm</a:t>
            </a:r>
          </a:p>
          <a:p>
            <a:pPr lvl="1"/>
            <a:r>
              <a:rPr lang="en-US" altLang="zh-TW" dirty="0"/>
              <a:t>Quantum key exchange protocol (BB84)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50811-A38C-42C9-8151-170196B91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" t="2329" r="8222" b="18421"/>
          <a:stretch/>
        </p:blipFill>
        <p:spPr>
          <a:xfrm>
            <a:off x="6096000" y="1184531"/>
            <a:ext cx="5932715" cy="20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BE20-7517-4511-B642-4CB72072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hidden subgroup problem (HSP)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C843-15F9-411E-87B7-056FA862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Generalization of Shor’s factoring and discrete log algorithms</a:t>
            </a:r>
          </a:p>
          <a:p>
            <a:r>
              <a:rPr lang="en-US" altLang="zh-TW" dirty="0"/>
              <a:t>Definition</a:t>
            </a:r>
          </a:p>
          <a:p>
            <a:pPr lvl="1"/>
            <a:r>
              <a:rPr lang="en-US" altLang="zh-TW" dirty="0"/>
              <a:t>given a group G and a function F that is constant and distinct on </a:t>
            </a:r>
            <a:r>
              <a:rPr lang="en-US" altLang="zh-TW" dirty="0" err="1"/>
              <a:t>cosets</a:t>
            </a:r>
            <a:r>
              <a:rPr lang="en-US" altLang="zh-TW" dirty="0"/>
              <a:t> of some unknown subgroup H, find a set of generators for the subgroup.</a:t>
            </a:r>
          </a:p>
        </p:txBody>
      </p:sp>
    </p:spTree>
    <p:extLst>
      <p:ext uri="{BB962C8B-B14F-4D97-AF65-F5344CB8AC3E}">
        <p14:creationId xmlns:p14="http://schemas.microsoft.com/office/powerpoint/2010/main" val="40291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FFBA66-7C1B-4D2C-9B74-5FD8648E1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583" y="1735071"/>
            <a:ext cx="9172575" cy="108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28E3F-2AAB-4F66-9997-973028D7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67" y="4760177"/>
            <a:ext cx="4473279" cy="18114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63A6C-2C6F-4EE5-9B39-5EC2E7773E52}"/>
              </a:ext>
            </a:extLst>
          </p:cNvPr>
          <p:cNvGrpSpPr/>
          <p:nvPr/>
        </p:nvGrpSpPr>
        <p:grpSpPr>
          <a:xfrm>
            <a:off x="1521158" y="304217"/>
            <a:ext cx="9144000" cy="1123950"/>
            <a:chOff x="1619879" y="376142"/>
            <a:chExt cx="9144000" cy="11239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6AAA30-A5BC-43A6-A552-77A828E60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879" y="376142"/>
              <a:ext cx="9144000" cy="11239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F84932-AC84-47D8-92BC-39FC32984BF9}"/>
                </a:ext>
              </a:extLst>
            </p:cNvPr>
            <p:cNvSpPr/>
            <p:nvPr/>
          </p:nvSpPr>
          <p:spPr>
            <a:xfrm>
              <a:off x="3161841" y="683046"/>
              <a:ext cx="407193" cy="2974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91F768A-04B7-47D6-9DFD-3C7835F7B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992" y="4825963"/>
            <a:ext cx="3486150" cy="1914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0D153F-A211-469B-B9AD-682B9BD78CDF}"/>
              </a:ext>
            </a:extLst>
          </p:cNvPr>
          <p:cNvSpPr/>
          <p:nvPr/>
        </p:nvSpPr>
        <p:spPr>
          <a:xfrm>
            <a:off x="3106757" y="1999912"/>
            <a:ext cx="363556" cy="297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8C63D-27E6-4480-95D1-9CFEEF7F0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586" y="3085762"/>
            <a:ext cx="10034886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91C9D5-35D7-4681-8BC9-FEB21049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649699"/>
            <a:ext cx="10096500" cy="1304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B1A6B-9963-4508-968E-0CFFABDA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205783"/>
            <a:ext cx="10010775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A3A40-B879-4E22-98FD-138898A3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848" y="4117564"/>
            <a:ext cx="10039350" cy="15716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CDFFF3-DC88-4F00-9095-2367BE51449D}"/>
              </a:ext>
            </a:extLst>
          </p:cNvPr>
          <p:cNvSpPr/>
          <p:nvPr/>
        </p:nvSpPr>
        <p:spPr>
          <a:xfrm>
            <a:off x="1244906" y="3999992"/>
            <a:ext cx="10466024" cy="186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994A-B826-4DF4-B967-231C3547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Reduction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ADF25-7ECF-41C5-A08B-4B9307E8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355" y="2005384"/>
            <a:ext cx="10509388" cy="26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EAE7-E6FD-40B2-A6EE-147F0EFC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843"/>
            <a:ext cx="10515600" cy="5626120"/>
          </a:xfrm>
        </p:spPr>
        <p:txBody>
          <a:bodyPr/>
          <a:lstStyle/>
          <a:p>
            <a:r>
              <a:rPr lang="en-US" altLang="zh-TW" dirty="0"/>
              <a:t>Factoring and discrete log </a:t>
            </a:r>
          </a:p>
          <a:p>
            <a:pPr lvl="1"/>
            <a:r>
              <a:rPr lang="en-US" altLang="zh-TW" dirty="0"/>
              <a:t>reduce to the HSP when the underlying group is </a:t>
            </a:r>
            <a:r>
              <a:rPr lang="en-US" altLang="zh-TW" b="1" dirty="0"/>
              <a:t>finite</a:t>
            </a:r>
            <a:r>
              <a:rPr lang="en-US" altLang="zh-TW" dirty="0"/>
              <a:t> or </a:t>
            </a:r>
            <a:r>
              <a:rPr lang="en-US" altLang="zh-TW" b="1" dirty="0"/>
              <a:t>countable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Pell’s equation </a:t>
            </a:r>
          </a:p>
          <a:p>
            <a:pPr lvl="1"/>
            <a:r>
              <a:rPr lang="en-US" altLang="zh-TW" dirty="0"/>
              <a:t>reduces to the HSP when the group is </a:t>
            </a:r>
            <a:r>
              <a:rPr lang="en-US" altLang="zh-TW" b="1" dirty="0"/>
              <a:t>uncountable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To find an efficient quantum algorithm for the HSP </a:t>
            </a:r>
          </a:p>
          <a:p>
            <a:pPr lvl="1"/>
            <a:r>
              <a:rPr lang="en-US" altLang="zh-TW" dirty="0"/>
              <a:t>when the underlying group is </a:t>
            </a:r>
            <a:r>
              <a:rPr lang="en-US" altLang="zh-TW" b="1" dirty="0"/>
              <a:t>nonabelian</a:t>
            </a:r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BD1E6-E793-48C7-9B39-E44089CF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25" y="3507851"/>
            <a:ext cx="9062349" cy="24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BA04-4B80-4E85-A0D2-5986046D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Survivors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CE5B0-1D22-4F9B-9FE8-2B067913B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6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2C2D-27AB-4E12-8C04-65839C7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Post Quantum cryptography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F7C98-8D05-4B2C-A7B8-5765F1EAD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516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Code-based</a:t>
            </a:r>
          </a:p>
          <a:p>
            <a:pPr lvl="1"/>
            <a:r>
              <a:rPr lang="en-US" altLang="zh-TW" dirty="0" err="1"/>
              <a:t>McEliece’s</a:t>
            </a:r>
            <a:r>
              <a:rPr lang="en-US" altLang="zh-TW" dirty="0"/>
              <a:t> </a:t>
            </a:r>
            <a:r>
              <a:rPr lang="en-US" altLang="zh-TW" dirty="0" err="1"/>
              <a:t>hiddenGoppa</a:t>
            </a:r>
            <a:r>
              <a:rPr lang="en-US" altLang="zh-TW" dirty="0"/>
              <a:t>-code public-key encryption system (1978)</a:t>
            </a:r>
          </a:p>
          <a:p>
            <a:r>
              <a:rPr lang="en-US" altLang="zh-TW" dirty="0"/>
              <a:t>Hash-based</a:t>
            </a:r>
          </a:p>
          <a:p>
            <a:pPr lvl="1"/>
            <a:r>
              <a:rPr lang="en-US" altLang="zh-TW" dirty="0"/>
              <a:t>Merkle’s hash-tree public-key signature system (1979)</a:t>
            </a:r>
          </a:p>
          <a:p>
            <a:pPr lvl="2"/>
            <a:r>
              <a:rPr lang="en-US" altLang="zh-TW" dirty="0"/>
              <a:t>building a one-message-signature </a:t>
            </a:r>
          </a:p>
          <a:p>
            <a:pPr lvl="2"/>
            <a:r>
              <a:rPr lang="en-US" altLang="zh-TW" dirty="0"/>
              <a:t>idea of </a:t>
            </a:r>
            <a:r>
              <a:rPr lang="en-US" altLang="zh-TW" dirty="0" err="1"/>
              <a:t>Lamport</a:t>
            </a:r>
            <a:r>
              <a:rPr lang="en-US" altLang="zh-TW" dirty="0"/>
              <a:t> and Diffie</a:t>
            </a:r>
          </a:p>
          <a:p>
            <a:r>
              <a:rPr lang="en-US" altLang="zh-TW" dirty="0"/>
              <a:t>Multivariate</a:t>
            </a:r>
          </a:p>
          <a:p>
            <a:pPr lvl="1"/>
            <a:r>
              <a:rPr lang="en-US" altLang="zh-TW" dirty="0" err="1"/>
              <a:t>Patarin’s</a:t>
            </a:r>
            <a:r>
              <a:rPr lang="en-US" altLang="zh-TW" dirty="0"/>
              <a:t> “</a:t>
            </a:r>
            <a:r>
              <a:rPr lang="en-US" altLang="zh-TW" dirty="0" err="1"/>
              <a:t>HFEv</a:t>
            </a:r>
            <a:r>
              <a:rPr lang="en-US" altLang="zh-TW" dirty="0"/>
              <a:t>−” public-key-signature system (1996)</a:t>
            </a:r>
          </a:p>
          <a:p>
            <a:pPr lvl="2"/>
            <a:r>
              <a:rPr lang="en-US" altLang="zh-TW" dirty="0"/>
              <a:t>generalizing a proposal by Matsumoto and Imai.</a:t>
            </a:r>
          </a:p>
          <a:p>
            <a:r>
              <a:rPr lang="en-US" altLang="zh-TW" dirty="0"/>
              <a:t>Secret-based</a:t>
            </a:r>
          </a:p>
          <a:p>
            <a:pPr lvl="1"/>
            <a:r>
              <a:rPr lang="en-US" altLang="zh-TW" dirty="0"/>
              <a:t>AES</a:t>
            </a:r>
          </a:p>
          <a:p>
            <a:r>
              <a:rPr lang="en-US" altLang="zh-TW" dirty="0" err="1"/>
              <a:t>Supersingular</a:t>
            </a:r>
            <a:r>
              <a:rPr lang="en-US" altLang="zh-TW" dirty="0"/>
              <a:t> Elliptic Curve Isogeny</a:t>
            </a:r>
          </a:p>
          <a:p>
            <a:r>
              <a:rPr lang="en-US" altLang="zh-TW" dirty="0"/>
              <a:t>Lattice-based </a:t>
            </a:r>
          </a:p>
          <a:p>
            <a:endParaRPr lang="zh-TW" altLang="en-US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8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B217-2FBA-46B7-9E20-7746C2DE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Lattice Application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8CB1-7252-41AB-93FD-F1059FE68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0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whoami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陳廣翰</a:t>
            </a:r>
            <a:endParaRPr lang="en-US" altLang="zh-TW" dirty="0" smtClean="0"/>
          </a:p>
          <a:p>
            <a:r>
              <a:rPr lang="en-US" altLang="zh-TW" dirty="0" smtClean="0"/>
              <a:t>CTF ID</a:t>
            </a:r>
          </a:p>
          <a:p>
            <a:pPr lvl="1"/>
            <a:r>
              <a:rPr lang="en-US" altLang="zh-TW" dirty="0" smtClean="0"/>
              <a:t>hank0438</a:t>
            </a:r>
          </a:p>
          <a:p>
            <a:r>
              <a:rPr lang="zh-TW" altLang="en-US" dirty="0" smtClean="0"/>
              <a:t>研究領域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Crytpoanalysis</a:t>
            </a:r>
            <a:endParaRPr lang="en-US" altLang="zh-TW" dirty="0"/>
          </a:p>
          <a:p>
            <a:r>
              <a:rPr lang="zh-TW" altLang="en-US" dirty="0" smtClean="0"/>
              <a:t>未來想研究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Hardware</a:t>
            </a:r>
            <a:r>
              <a:rPr lang="zh-TW" altLang="en-US" dirty="0"/>
              <a:t> </a:t>
            </a:r>
            <a:r>
              <a:rPr lang="en-US" altLang="zh-TW" dirty="0" smtClean="0"/>
              <a:t>&amp; Firmware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97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5A96C3-2C81-4447-AD9D-E6389EE9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74A1612-E75E-4547-9D31-91063712F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2723" y="3290441"/>
            <a:ext cx="6399216" cy="1795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4E0253-9F09-4A28-A92A-38E6A054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93" y="851130"/>
            <a:ext cx="7438013" cy="19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F3F4-BAEB-474E-B0D5-402F31F4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22F4-3A94-4B58-AFA1-BEC08899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5163B-8CF6-4887-8D14-F8D0D2565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20" y="2347912"/>
            <a:ext cx="6731407" cy="1658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D3408-4BD8-4437-9622-59E1420C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36" y="993457"/>
            <a:ext cx="9378927" cy="102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C1F5F-BD30-4B8C-A4DC-27C2BB2B97A1}"/>
              </a:ext>
            </a:extLst>
          </p:cNvPr>
          <p:cNvSpPr/>
          <p:nvPr/>
        </p:nvSpPr>
        <p:spPr>
          <a:xfrm>
            <a:off x="3167743" y="1371600"/>
            <a:ext cx="3004457" cy="319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2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4D7F-58DC-40FD-95A5-6F14240B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Merkle-Hellman public key cryptosystem</a:t>
            </a: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09EFE8-0764-4B34-B50C-A7CB13ABCDAB}"/>
              </a:ext>
            </a:extLst>
          </p:cNvPr>
          <p:cNvGrpSpPr/>
          <p:nvPr/>
        </p:nvGrpSpPr>
        <p:grpSpPr>
          <a:xfrm>
            <a:off x="1923008" y="1690688"/>
            <a:ext cx="7667625" cy="2126986"/>
            <a:chOff x="2551322" y="3566456"/>
            <a:chExt cx="7667625" cy="21269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781B2F-9BC7-4C42-8C8C-D84DD8935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3136" y="3570639"/>
              <a:ext cx="1695450" cy="30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49932A-7517-4F0E-AF40-D1894CA36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171" y="3566456"/>
              <a:ext cx="2770116" cy="2536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49D6CA-74E9-4F97-81D9-CFF7534B5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1322" y="3797967"/>
              <a:ext cx="7667625" cy="189547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55B916-F39B-4A76-A985-F0CF6FDB4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008" y="4252332"/>
            <a:ext cx="8172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F5934A-17E8-41DE-8CD0-F081A951E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164" y="791736"/>
            <a:ext cx="8925672" cy="4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2B5A99-582E-4B1D-8182-0F66881C2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2174" y="781551"/>
            <a:ext cx="9227652" cy="55344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C5C53C-4968-4C43-AE31-C14D4555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9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8D8D-47B2-4D2A-B8BE-C3BD41C6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7D3A1-8A23-4523-AFA8-7AAC0508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1" y="1911201"/>
            <a:ext cx="2314575" cy="257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59134-BA61-410E-86A6-E0E4844A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56" y="2258492"/>
            <a:ext cx="2628900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3F610-5CC9-49F5-8BDF-4DA2FB27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56" y="2598829"/>
            <a:ext cx="5932870" cy="633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63DA3-CE42-4AA2-B246-2A635F23F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426" y="3688341"/>
            <a:ext cx="366712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ECD95-7F70-42DC-B63E-2C99E22FF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426" y="3978701"/>
            <a:ext cx="5619268" cy="307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A8C986-C2FA-4722-87D4-4EF434990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56" y="5230001"/>
            <a:ext cx="5705475" cy="333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BDCA89-7E49-4B48-AC8C-82093581A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556" y="5563376"/>
            <a:ext cx="3457575" cy="333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466027-2EC0-4AE8-937E-294BDB5AA48E}"/>
              </a:ext>
            </a:extLst>
          </p:cNvPr>
          <p:cNvSpPr txBox="1"/>
          <p:nvPr/>
        </p:nvSpPr>
        <p:spPr>
          <a:xfrm>
            <a:off x="406916" y="5876548"/>
            <a:ext cx="632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Solve S’ with r by greedy algorithm, and then we can recover x</a:t>
            </a:r>
            <a:endParaRPr lang="zh-TW" alt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825CD64-20C7-4CC6-9CDD-1AB03D11D6EE}"/>
              </a:ext>
            </a:extLst>
          </p:cNvPr>
          <p:cNvSpPr/>
          <p:nvPr/>
        </p:nvSpPr>
        <p:spPr>
          <a:xfrm>
            <a:off x="5142163" y="3301387"/>
            <a:ext cx="1169043" cy="290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8C2A5-41F5-4990-BC4E-0D5FED96AB01}"/>
              </a:ext>
            </a:extLst>
          </p:cNvPr>
          <p:cNvSpPr txBox="1"/>
          <p:nvPr/>
        </p:nvSpPr>
        <p:spPr>
          <a:xfrm>
            <a:off x="5535766" y="35850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03A1DA4-32D7-4CEA-8814-C4271F0074FB}"/>
              </a:ext>
            </a:extLst>
          </p:cNvPr>
          <p:cNvSpPr/>
          <p:nvPr/>
        </p:nvSpPr>
        <p:spPr>
          <a:xfrm rot="10800000">
            <a:off x="5124737" y="4535623"/>
            <a:ext cx="1169043" cy="290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6A66B-A23A-4753-B969-403B16A1E740}"/>
              </a:ext>
            </a:extLst>
          </p:cNvPr>
          <p:cNvSpPr txBox="1"/>
          <p:nvPr/>
        </p:nvSpPr>
        <p:spPr>
          <a:xfrm>
            <a:off x="5620763" y="473061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8"/>
          <a:stretch/>
        </p:blipFill>
        <p:spPr>
          <a:xfrm>
            <a:off x="2264386" y="577510"/>
            <a:ext cx="7663228" cy="57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11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615" b="1955"/>
          <a:stretch/>
        </p:blipFill>
        <p:spPr>
          <a:xfrm>
            <a:off x="2604029" y="528964"/>
            <a:ext cx="7102679" cy="53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3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893" y="657857"/>
            <a:ext cx="6862213" cy="49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41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89" y="726245"/>
            <a:ext cx="7330221" cy="52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98C6-6BA8-405A-82E4-352957D6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8E34-A554-414A-9FF6-AFA61654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Post Quantum Cryptography (</a:t>
            </a:r>
            <a:r>
              <a:rPr lang="en-US" altLang="zh-TW" dirty="0" err="1"/>
              <a:t>PQCrypto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Lattice application</a:t>
            </a:r>
          </a:p>
          <a:p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412CB-1353-4BFE-ACC6-AA51BED4D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052" b="825"/>
          <a:stretch/>
        </p:blipFill>
        <p:spPr>
          <a:xfrm>
            <a:off x="5631636" y="2709259"/>
            <a:ext cx="2540497" cy="3882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D3E88-C785-4AC4-8AEB-DF5B431C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342" y="2709259"/>
            <a:ext cx="2666458" cy="39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623" y="735948"/>
            <a:ext cx="7254753" cy="551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012" y="833643"/>
            <a:ext cx="7075976" cy="52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6"/>
          <a:stretch/>
        </p:blipFill>
        <p:spPr>
          <a:xfrm>
            <a:off x="2155397" y="724225"/>
            <a:ext cx="7881205" cy="49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3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8424-DF3A-467D-A212-739322AE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Lattice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14773-9B2E-4813-B23C-C5D3EBA0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3529156"/>
            <a:ext cx="6418489" cy="2782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FBBD5-3A47-4451-A1F3-DC14DC5F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248" y="3317282"/>
            <a:ext cx="3573080" cy="332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45A30-656B-48A3-8315-B086459B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05" y="1605720"/>
            <a:ext cx="9171389" cy="17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8D1F-1A2C-4074-9CE4-C1318876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Shortest Vector Problem(SVP)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8AE302-20FD-499E-8BBC-DE45BC0CA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4128" y="2103346"/>
            <a:ext cx="9203743" cy="10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2001-7B2C-4FD1-B0DF-0EA90CB4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Closest Vector Problem(CVP)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BB1F3-F92C-471F-9597-8AAD2CE77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735" y="2002421"/>
            <a:ext cx="9072529" cy="11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220501-A498-4C9A-AA3C-2684B3016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062" y="2768270"/>
            <a:ext cx="8143875" cy="62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F11E6-8B3F-41AB-959B-4C123ACBE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6" y="1825295"/>
            <a:ext cx="816292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214E3-5827-4514-ABDE-9E38DABA5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587" y="1103380"/>
            <a:ext cx="81534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08FEA-768D-4A2F-8A15-FE3FB9713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587" y="3424703"/>
            <a:ext cx="8124825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C7EFB-6F26-4A94-AF71-7ED33865C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537" y="5089592"/>
            <a:ext cx="81438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4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C7A0-2129-4FAD-8C7F-8FC796B8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Hermite’s Theorem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EC86F-55D6-4464-ADB0-C7E584FAC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7" y="1690688"/>
            <a:ext cx="8162925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1639B-4E51-45D9-B43F-A4DFC194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6" y="3429000"/>
            <a:ext cx="82010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BE60-8944-491A-91E6-FF2C436F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Minkowski’s</a:t>
            </a:r>
            <a:r>
              <a:rPr lang="en-US" altLang="zh-TW" dirty="0"/>
              <a:t> Theorem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92E951-8EB2-4C9B-AA2E-66EF1850C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62" y="3005931"/>
            <a:ext cx="86772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8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0C64-6687-4619-85E6-3F36BC7E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The Gaussian heuristic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E75C5-ED87-41E0-8B0B-4ED6AE166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586067"/>
            <a:ext cx="8153400" cy="120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6FBF9-919B-4518-B970-E96361E8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2804522"/>
            <a:ext cx="8201025" cy="2609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33CE3-7755-4ED8-9D96-C8CECAA11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4" y="5029048"/>
            <a:ext cx="82391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B21D-5D29-4D4C-96B2-246D78D8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should I care about </a:t>
            </a:r>
            <a:r>
              <a:rPr lang="en-US" altLang="zh-TW" dirty="0" err="1"/>
              <a:t>PQCrypto</a:t>
            </a:r>
            <a:r>
              <a:rPr lang="en-US" altLang="zh-TW" dirty="0"/>
              <a:t> and Lattice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C27B-EEF0-4214-8F95-64809BE8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NIST PQC</a:t>
            </a:r>
          </a:p>
          <a:p>
            <a:r>
              <a:rPr lang="en-US" altLang="zh-TW" dirty="0"/>
              <a:t>Cryptoanalysis</a:t>
            </a:r>
          </a:p>
          <a:p>
            <a:pPr lvl="1"/>
            <a:r>
              <a:rPr lang="en-US" altLang="zh-TW" dirty="0"/>
              <a:t>CTF - Crypto</a:t>
            </a:r>
          </a:p>
          <a:p>
            <a:r>
              <a:rPr lang="en-US" altLang="zh-TW" dirty="0"/>
              <a:t>Master Thesis</a:t>
            </a:r>
          </a:p>
          <a:p>
            <a:r>
              <a:rPr lang="en-US" altLang="zh-TW" dirty="0"/>
              <a:t>Your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D620A-53BB-455F-8977-D38CC51F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15" y="1581427"/>
            <a:ext cx="6913891" cy="5004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A48B4-6572-4A99-8E90-984984312400}"/>
              </a:ext>
            </a:extLst>
          </p:cNvPr>
          <p:cNvSpPr txBox="1"/>
          <p:nvPr/>
        </p:nvSpPr>
        <p:spPr>
          <a:xfrm>
            <a:off x="6946230" y="3167390"/>
            <a:ext cx="465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Over a half are lattice-based!!!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CD61-9BDB-4B59-9FD2-154B29B6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Babai’s</a:t>
            </a:r>
            <a:r>
              <a:rPr lang="en-US" altLang="zh-TW" dirty="0"/>
              <a:t> algorithm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6ACDA7-8F07-4198-8FF7-A626443DC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634" y="2606940"/>
            <a:ext cx="7776731" cy="24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A562-EBCD-4699-BE20-CA0B6C64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Hadamard Ratio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196AA2-9A2E-4070-8DA6-4DF006F6E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070" y="2334125"/>
            <a:ext cx="9091860" cy="25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D7DE-E5B3-4377-962E-7B54F1ED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Gaussian lattice reduction in dimension 2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E1E3E4-0A86-4F26-BBEB-3A2824D50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1690688"/>
            <a:ext cx="8267700" cy="3762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47948-9E6E-44DB-9FB0-AD5AB430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470" y="5694230"/>
            <a:ext cx="4109060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4AFBA3-8907-481C-9DB4-E0EFA0051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086" y="341374"/>
            <a:ext cx="6400800" cy="233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76913-AA3F-4825-B1CA-32FD7807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91" y="2870364"/>
            <a:ext cx="63627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4693B-CC45-4C6A-8A8A-E29F63871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086" y="3405249"/>
            <a:ext cx="8229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A431-B6EE-49FB-9A93-0DD8D79D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B5E768-2D12-4082-9A1D-15519406E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86" y="2042555"/>
            <a:ext cx="9608427" cy="34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7FF9-D1E7-4237-85BB-05307473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LLL algorithm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9E3E9-10F7-43D1-AFEA-EF05FAB3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Lenstra</a:t>
            </a:r>
            <a:r>
              <a:rPr lang="en-US" altLang="zh-TW" dirty="0"/>
              <a:t>–</a:t>
            </a:r>
            <a:r>
              <a:rPr lang="en-US" altLang="zh-TW" dirty="0" err="1"/>
              <a:t>Lenstra</a:t>
            </a:r>
            <a:r>
              <a:rPr lang="en-US" altLang="zh-TW" dirty="0"/>
              <a:t>–</a:t>
            </a:r>
            <a:r>
              <a:rPr lang="en-US" altLang="zh-TW" dirty="0" err="1"/>
              <a:t>Lov´asz</a:t>
            </a:r>
            <a:r>
              <a:rPr lang="en-US" altLang="zh-TW" dirty="0"/>
              <a:t> </a:t>
            </a:r>
            <a:r>
              <a:rPr lang="en-US" altLang="zh-TW" b="1" dirty="0"/>
              <a:t>lattice basis reduction algorithm</a:t>
            </a:r>
          </a:p>
          <a:p>
            <a:pPr lvl="1"/>
            <a:r>
              <a:rPr lang="en-US" altLang="zh-TW" dirty="0"/>
              <a:t>Polynomial time</a:t>
            </a:r>
          </a:p>
          <a:p>
            <a:pPr lvl="1"/>
            <a:r>
              <a:rPr lang="en-US" altLang="zh-TW" dirty="0"/>
              <a:t>LLL yields an approximation of the Shortest Vector Problem</a:t>
            </a:r>
          </a:p>
          <a:p>
            <a:pPr lvl="1"/>
            <a:r>
              <a:rPr lang="en-US" altLang="zh-TW" dirty="0"/>
              <a:t>We can find a linear combination of those polynomials that has </a:t>
            </a:r>
            <a:r>
              <a:rPr lang="en-US" altLang="zh-TW" b="1" dirty="0">
                <a:solidFill>
                  <a:srgbClr val="FF0000"/>
                </a:solidFill>
              </a:rPr>
              <a:t>particularly small</a:t>
            </a:r>
            <a:r>
              <a:rPr lang="en-US" altLang="zh-TW" b="1" dirty="0"/>
              <a:t> </a:t>
            </a:r>
            <a:r>
              <a:rPr lang="en-US" altLang="zh-TW" dirty="0"/>
              <a:t>coefficients.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13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BD17-C647-4628-8DA6-3D60391E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1408CE-E254-4C01-A0AB-F5E8ADB04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013" y="245289"/>
            <a:ext cx="8601974" cy="66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279F-4F21-461F-9BC2-AC3D9505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748297-B35C-472A-8941-2903749D1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881" y="1690688"/>
            <a:ext cx="8758238" cy="1055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15B51-52B5-454F-9CFB-CEC243AA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744" y="3107411"/>
            <a:ext cx="7016512" cy="229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CD1264A-3179-407E-8DC3-3315CCA9D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0693" y="985652"/>
            <a:ext cx="9450613" cy="3421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F744D-89BB-4A46-9AD6-3E0531C5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602" y="5004645"/>
            <a:ext cx="8784338" cy="12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15DCE3-671B-4CB7-B262-AC3A34B0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4611" y="1089521"/>
            <a:ext cx="9522777" cy="1904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41BAA0-38AD-424E-9417-7536F3ABA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11" y="3625151"/>
            <a:ext cx="9522777" cy="15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6CA6-0E75-40E3-B8B5-B3609C5E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22EF00-6CD3-4938-90F8-CDAF6B088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62147"/>
            <a:ext cx="10928538" cy="57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A37092-48BA-411D-B3E7-71354E392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928" y="1161527"/>
            <a:ext cx="9794143" cy="42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4D17-DE92-4BB9-B60B-7D7E87BB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LLL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6A8BA3-CC27-4230-B73D-775C8D292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232" y="104265"/>
            <a:ext cx="7956466" cy="66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CD5F6-6A5D-449E-8DE4-22680FCD9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53" y="1034529"/>
            <a:ext cx="5208608" cy="5429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5E7DE-6BAA-4630-8623-A2F4BCCFC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992" y="1516284"/>
            <a:ext cx="6523055" cy="46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4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45FC-6D50-4313-93CD-393CC925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an unknown quadratic equation with root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C271-7E3E-495B-A0EC-431548BF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Find integer coefficients</a:t>
            </a:r>
          </a:p>
          <a:p>
            <a:pPr lvl="1"/>
            <a:r>
              <a:rPr lang="en-US" altLang="zh-TW" dirty="0"/>
              <a:t>root : 1.618034 </a:t>
            </a:r>
          </a:p>
          <a:p>
            <a:pPr lvl="1"/>
            <a:r>
              <a:rPr lang="en-US" altLang="zh-TW" dirty="0"/>
              <a:t>Linear combination : </a:t>
            </a:r>
            <a:r>
              <a:rPr lang="en-US" altLang="zh-TW" dirty="0" smtClean="0"/>
              <a:t>a*r</a:t>
            </a:r>
            <a:r>
              <a:rPr lang="en-US" altLang="zh-TW" dirty="0"/>
              <a:t>**2 + </a:t>
            </a:r>
            <a:r>
              <a:rPr lang="en-US" altLang="zh-TW" dirty="0" smtClean="0"/>
              <a:t>b*r </a:t>
            </a:r>
            <a:r>
              <a:rPr lang="en-US" altLang="zh-TW" dirty="0"/>
              <a:t>+ c</a:t>
            </a:r>
          </a:p>
          <a:p>
            <a:r>
              <a:rPr lang="en-US" altLang="zh-TW" dirty="0"/>
              <a:t>this vector is "short" only if a, b, c are small and </a:t>
            </a:r>
            <a:r>
              <a:rPr lang="en-US" altLang="zh-TW" dirty="0" smtClean="0"/>
              <a:t>a*r**2 + b*r + c </a:t>
            </a:r>
            <a:r>
              <a:rPr lang="en-US" altLang="zh-TW" dirty="0"/>
              <a:t>is even smaller. </a:t>
            </a:r>
          </a:p>
          <a:p>
            <a:r>
              <a:rPr lang="en-US" altLang="zh-TW" dirty="0"/>
              <a:t>the LLL algorithm finds </a:t>
            </a:r>
          </a:p>
          <a:p>
            <a:pPr lvl="1"/>
            <a:r>
              <a:rPr lang="en-US" altLang="zh-TW" dirty="0"/>
              <a:t>the shortest vector to be [-1, 1, 1, 0] </a:t>
            </a:r>
          </a:p>
          <a:p>
            <a:pPr lvl="1"/>
            <a:r>
              <a:rPr lang="en-US" altLang="zh-TW" dirty="0"/>
              <a:t>-x**2 + x + 1 = 0 </a:t>
            </a:r>
          </a:p>
          <a:p>
            <a:pPr lvl="2"/>
            <a:r>
              <a:rPr lang="en-US" altLang="zh-TW" dirty="0"/>
              <a:t>has a root equal to the golden ratio 1.6180339887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52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F8AF-8805-4476-8415-2881ADFA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Lab0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3D2D8C-6431-405F-BF47-730497D87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651" b="65730"/>
          <a:stretch/>
        </p:blipFill>
        <p:spPr>
          <a:xfrm>
            <a:off x="1117773" y="1690688"/>
            <a:ext cx="10021281" cy="162054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73D2D8C-6431-405F-BF47-730497D87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" t="34373" r="22473" b="57131"/>
          <a:stretch/>
        </p:blipFill>
        <p:spPr>
          <a:xfrm>
            <a:off x="1117773" y="3318162"/>
            <a:ext cx="7647709" cy="401781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73D2D8C-6431-405F-BF47-730497D87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10" r="-234" b="8014"/>
          <a:stretch/>
        </p:blipFill>
        <p:spPr>
          <a:xfrm>
            <a:off x="1117774" y="3823855"/>
            <a:ext cx="9979717" cy="2216728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3D2D8C-6431-405F-BF47-730497D87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01" r="-94"/>
          <a:stretch/>
        </p:blipFill>
        <p:spPr>
          <a:xfrm>
            <a:off x="1117774" y="6012872"/>
            <a:ext cx="9965862" cy="40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971D-6895-4797-A74B-BB7410E5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Lattice-based Cryptoanalysis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AAD9B-F110-46E1-A09F-C4A4122FD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6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04B7-7B40-43C8-B111-8EE1EDBA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Crack the knapsack cryptosystem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0C9BC-914E-4809-84D6-D80C0DECB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26"/>
          <a:stretch/>
        </p:blipFill>
        <p:spPr>
          <a:xfrm>
            <a:off x="838200" y="1694152"/>
            <a:ext cx="3858326" cy="437038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30F5698-3531-4BC1-9F24-1AD829A0934B}"/>
              </a:ext>
            </a:extLst>
          </p:cNvPr>
          <p:cNvSpPr/>
          <p:nvPr/>
        </p:nvSpPr>
        <p:spPr>
          <a:xfrm>
            <a:off x="5143500" y="3924300"/>
            <a:ext cx="175260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8B039-B719-49AF-98C0-11B628DE9EFC}"/>
              </a:ext>
            </a:extLst>
          </p:cNvPr>
          <p:cNvSpPr txBox="1"/>
          <p:nvPr/>
        </p:nvSpPr>
        <p:spPr>
          <a:xfrm>
            <a:off x="5701443" y="3256290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LLL</a:t>
            </a:r>
            <a:endParaRPr lang="zh-TW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6ED07-3583-49B7-93C1-D78856A39A76}"/>
              </a:ext>
            </a:extLst>
          </p:cNvPr>
          <p:cNvSpPr txBox="1"/>
          <p:nvPr/>
        </p:nvSpPr>
        <p:spPr>
          <a:xfrm>
            <a:off x="7901017" y="3779510"/>
            <a:ext cx="2569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Plaintext: {x1,…,</a:t>
            </a:r>
            <a:r>
              <a:rPr lang="en-US" altLang="zh-TW" sz="2400" dirty="0" err="1"/>
              <a:t>xn</a:t>
            </a:r>
            <a:r>
              <a:rPr lang="en-US" altLang="zh-TW" sz="2400" dirty="0"/>
              <a:t>}</a:t>
            </a:r>
          </a:p>
          <a:p>
            <a:r>
              <a:rPr lang="en-US" altLang="zh-TW" sz="2400" dirty="0"/>
              <a:t>In the first row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031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1489-9563-482F-9023-73DDA0A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8B56-D5C3-4AB1-A4AE-2B1C73816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Try </a:t>
            </a:r>
          </a:p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49C2F-BA2B-4329-BE9A-DB9CA19F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91" y="1027906"/>
            <a:ext cx="4791075" cy="5353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FFDD24-FD35-4B80-A78A-42A0D75ED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89" y="3467261"/>
            <a:ext cx="2300968" cy="364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4F248-08C4-4093-9187-30CB3CD33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412" y="1948429"/>
            <a:ext cx="3979221" cy="914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683C5-F20C-4C44-89FD-52FA1A385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489" y="4071466"/>
            <a:ext cx="4482014" cy="3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8527-1214-48C9-8033-2B00B546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attack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71CED-F570-434B-8A88-FD3FC4E0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2019</a:t>
            </a:r>
            <a:r>
              <a:rPr lang="zh-TW" altLang="en-US" dirty="0"/>
              <a:t>神盾杯 </a:t>
            </a:r>
            <a:r>
              <a:rPr lang="en-US" altLang="zh-TW" dirty="0"/>
              <a:t>– </a:t>
            </a:r>
            <a:r>
              <a:rPr lang="en-US" altLang="zh-TW" dirty="0" err="1"/>
              <a:t>rsa</a:t>
            </a:r>
            <a:endParaRPr lang="en-US" altLang="zh-TW" dirty="0"/>
          </a:p>
          <a:p>
            <a:pPr lvl="1"/>
            <a:r>
              <a:rPr lang="en-US" altLang="zh-TW" dirty="0"/>
              <a:t>Factoring with </a:t>
            </a:r>
            <a:r>
              <a:rPr lang="en-US" altLang="zh-TW" dirty="0" smtClean="0"/>
              <a:t>High </a:t>
            </a:r>
            <a:r>
              <a:rPr lang="en-US" altLang="zh-TW" dirty="0"/>
              <a:t>Bits Known Attack</a:t>
            </a:r>
          </a:p>
          <a:p>
            <a:pPr lvl="1"/>
            <a:r>
              <a:rPr lang="en-US" altLang="zh-TW" dirty="0" smtClean="0"/>
              <a:t>Coppersmith + </a:t>
            </a:r>
            <a:r>
              <a:rPr lang="en-US" altLang="zh-TW" dirty="0" err="1" smtClean="0"/>
              <a:t>Howgrave</a:t>
            </a:r>
            <a:r>
              <a:rPr lang="en-US" altLang="zh-TW" dirty="0" smtClean="0"/>
              <a:t>-Graham + LLL reduction</a:t>
            </a:r>
            <a:endParaRPr lang="en-US" altLang="zh-TW" dirty="0"/>
          </a:p>
          <a:p>
            <a:r>
              <a:rPr lang="en-US" altLang="zh-TW" dirty="0"/>
              <a:t>2019 Google CTF – reality</a:t>
            </a:r>
          </a:p>
          <a:p>
            <a:pPr lvl="1"/>
            <a:r>
              <a:rPr lang="en-US" altLang="zh-TW" dirty="0"/>
              <a:t>Shamir Secret Sharing + LLL reduction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423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Lattice attack on RSA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3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BE09-8B5B-4D65-9CEC-C8C99EDE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DAECD1-838F-4C88-93D1-B839B854A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17" y="365125"/>
            <a:ext cx="10764966" cy="62533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6C98A6-03F1-4D6F-BB66-16974DD90076}"/>
              </a:ext>
            </a:extLst>
          </p:cNvPr>
          <p:cNvSpPr/>
          <p:nvPr/>
        </p:nvSpPr>
        <p:spPr>
          <a:xfrm>
            <a:off x="8615191" y="3491819"/>
            <a:ext cx="760164" cy="294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140" y="835030"/>
            <a:ext cx="7253720" cy="47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896" y="1027906"/>
            <a:ext cx="7684207" cy="22473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05" y="3456167"/>
            <a:ext cx="6190748" cy="9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435" y="1483490"/>
            <a:ext cx="7281130" cy="35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6826" y="839307"/>
            <a:ext cx="7298348" cy="44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289" y="870439"/>
            <a:ext cx="7339421" cy="52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161" y="603267"/>
            <a:ext cx="7379678" cy="51839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09394" y="5117123"/>
            <a:ext cx="2716823" cy="25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248" y="430029"/>
            <a:ext cx="6194181" cy="550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5A9E42-7F33-4237-941C-21E262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4567" y="143497"/>
            <a:ext cx="5921688" cy="6640884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3912577" y="6479931"/>
            <a:ext cx="1063869" cy="158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348280" y="6374396"/>
            <a:ext cx="247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Find the root x0 of g(x0)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8122" t="35183" r="21437" b="34854"/>
          <a:stretch/>
        </p:blipFill>
        <p:spPr>
          <a:xfrm>
            <a:off x="7891763" y="5064772"/>
            <a:ext cx="4088423" cy="5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736" y="553483"/>
            <a:ext cx="6560527" cy="50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808" y="802953"/>
            <a:ext cx="6762384" cy="51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E377-7479-4784-9BBA-DBB5CDE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F76C5-C67D-4FE5-9EA6-E210904A4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9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787" y="939425"/>
            <a:ext cx="6866426" cy="39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113" y="817398"/>
            <a:ext cx="7269773" cy="52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357" y="1027906"/>
            <a:ext cx="7269286" cy="43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3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926" y="1027906"/>
            <a:ext cx="6804148" cy="49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287" y="954816"/>
            <a:ext cx="6485426" cy="37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464" y="1027906"/>
            <a:ext cx="7273071" cy="40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67" b="27480"/>
          <a:stretch/>
        </p:blipFill>
        <p:spPr>
          <a:xfrm>
            <a:off x="2985080" y="1496881"/>
            <a:ext cx="6221840" cy="2741988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/>
          <a:srcRect t="83139" r="15088"/>
          <a:stretch/>
        </p:blipFill>
        <p:spPr>
          <a:xfrm>
            <a:off x="2406344" y="581478"/>
            <a:ext cx="6057637" cy="699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80" y="4547416"/>
            <a:ext cx="6456224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8403" y="1295432"/>
            <a:ext cx="6675194" cy="32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19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917" y="829516"/>
            <a:ext cx="7126165" cy="51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82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299" y="835269"/>
            <a:ext cx="6715402" cy="525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3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E615A-345D-4110-A64C-104AA8E6E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8081" y="0"/>
            <a:ext cx="5353610" cy="68325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F6FE98-B251-41E6-B837-4FAF8A9B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55" y="87084"/>
            <a:ext cx="4723677" cy="671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520A1-9029-4D5F-8476-85A4C3A8CFF0}"/>
              </a:ext>
            </a:extLst>
          </p:cNvPr>
          <p:cNvSpPr txBox="1"/>
          <p:nvPr/>
        </p:nvSpPr>
        <p:spPr>
          <a:xfrm>
            <a:off x="67106" y="163285"/>
            <a:ext cx="148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Pre-Quantum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A2DE9-E19F-4BA7-AAA8-12D2FA3E19F0}"/>
              </a:ext>
            </a:extLst>
          </p:cNvPr>
          <p:cNvSpPr txBox="1"/>
          <p:nvPr/>
        </p:nvSpPr>
        <p:spPr>
          <a:xfrm>
            <a:off x="5923620" y="173779"/>
            <a:ext cx="15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Post-Quantum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002" y="1251073"/>
            <a:ext cx="7107996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158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5B09-D7FC-4531-A62F-5F5F9BD8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Coppersmith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8733B-D150-4EB7-A70B-770CA4B2E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9372" y="2992100"/>
            <a:ext cx="8538341" cy="2102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69F82-B3A4-4A57-B9E1-875F8BA6F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35" y="2217679"/>
            <a:ext cx="6278126" cy="596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80842-E084-4209-BAB4-40B0CAD63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832" y="1786560"/>
            <a:ext cx="2801711" cy="3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58C36-C1C6-4DD5-A76B-68B9A70B3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272" y="5280222"/>
            <a:ext cx="2048556" cy="228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098F13-3F23-4B6F-8611-4A6F227DD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630" y="5155638"/>
            <a:ext cx="1139599" cy="3868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FB9A79B-8605-4A94-913A-B6D386F812DF}"/>
              </a:ext>
            </a:extLst>
          </p:cNvPr>
          <p:cNvSpPr/>
          <p:nvPr/>
        </p:nvSpPr>
        <p:spPr>
          <a:xfrm>
            <a:off x="5932712" y="5338761"/>
            <a:ext cx="315688" cy="159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07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8454-85F8-401B-A129-1880E171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Howgrave</a:t>
            </a:r>
            <a:r>
              <a:rPr lang="en-US" altLang="zh-TW" dirty="0"/>
              <a:t>-Graham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4E0FDE-B989-4470-9CDC-51CE3CD59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3833634"/>
            <a:ext cx="9010650" cy="2659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CF3BF-2F43-4F9E-8D35-B594C619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109538"/>
            <a:ext cx="38195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F0B4-58C5-4065-AAE3-E49AD8AD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F69A79-295E-458C-AC43-D4AE91941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350" y="1559945"/>
            <a:ext cx="8995298" cy="1477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6FD17-1848-4EA9-8D70-D833D4BF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04" y="3518974"/>
            <a:ext cx="9192389" cy="26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5A9E42-7F33-4237-941C-21E262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4567" y="143497"/>
            <a:ext cx="5921688" cy="66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3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A80D-4987-4E05-8FEE-429F102D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/>
              <a:t>Build the polynomials fi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137FD0-CA20-4842-83BE-10D73189B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261" y="1492898"/>
            <a:ext cx="8254428" cy="279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848CB-9B4D-4318-B3B6-A7187089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75" y="4110134"/>
            <a:ext cx="7883062" cy="27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Bound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718" y="1690688"/>
            <a:ext cx="7502564" cy="13157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18" y="3131992"/>
            <a:ext cx="6439801" cy="10382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18" y="4295773"/>
            <a:ext cx="7298046" cy="237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Unknown Modulus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55" y="1803281"/>
            <a:ext cx="8223100" cy="16853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55" y="3731996"/>
            <a:ext cx="8254534" cy="2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602" y="1476961"/>
            <a:ext cx="6472238" cy="15283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93" y="2802524"/>
            <a:ext cx="3489378" cy="8981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800" y="3700634"/>
            <a:ext cx="6748352" cy="245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20" y="1942251"/>
            <a:ext cx="9128760" cy="37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12DB-AECB-4496-9781-078A510D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A458-3696-4DAF-81E1-24222244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Quantum computing</a:t>
            </a:r>
          </a:p>
          <a:p>
            <a:r>
              <a:rPr lang="en-US" altLang="zh-TW" dirty="0"/>
              <a:t>The Survivors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718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Reuse the existed script</a:t>
            </a:r>
          </a:p>
          <a:p>
            <a:pPr lvl="1"/>
            <a:r>
              <a:rPr lang="en-US" altLang="zh-TW" dirty="0" smtClean="0"/>
              <a:t>Because the bound checking is too complicate QAQ 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github.com/mimoo/RSA-and-LLL-attacks/blob/master/coppersmith.sage</a:t>
            </a:r>
            <a:endParaRPr lang="en-US" altLang="zh-TW" dirty="0" smtClean="0"/>
          </a:p>
          <a:p>
            <a:r>
              <a:rPr lang="en-US" altLang="zh-TW" dirty="0"/>
              <a:t>cipher = 137417147705719969439951688115495958424595667647083938186056279322068651848647873900290174410956628444515383864696991671368540989122357100418265435523806092897621268468313527715302698355598689126307625011170950424864099366977503514285890859923591082483808221857788637771445672612639194776666264775978164173836</a:t>
            </a:r>
          </a:p>
          <a:p>
            <a:r>
              <a:rPr lang="en-US" altLang="zh-TW" dirty="0" smtClean="0"/>
              <a:t>N </a:t>
            </a:r>
            <a:r>
              <a:rPr lang="en-US" altLang="zh-TW" dirty="0"/>
              <a:t>= 144577323082341606781087333127652195614928653924628840063283124688666697172079299540987986466905508888459466234427758008685453349603672093268364681219809070052759188387414913364503551677980960440032525534198537772481074574240349700392333150907937512241296276227852496435058553681077786863331924405426219248647</a:t>
            </a:r>
          </a:p>
          <a:p>
            <a:r>
              <a:rPr lang="en-US" altLang="zh-TW" dirty="0" smtClean="0"/>
              <a:t>e </a:t>
            </a:r>
            <a:r>
              <a:rPr lang="en-US" altLang="zh-TW" dirty="0"/>
              <a:t>= 23359771</a:t>
            </a:r>
          </a:p>
          <a:p>
            <a:r>
              <a:rPr lang="en-US" altLang="zh-TW" dirty="0" err="1" smtClean="0"/>
              <a:t>partial_prime</a:t>
            </a:r>
            <a:r>
              <a:rPr lang="en-US" altLang="zh-TW" dirty="0" smtClean="0"/>
              <a:t> </a:t>
            </a:r>
            <a:r>
              <a:rPr lang="en-US" altLang="zh-TW" dirty="0"/>
              <a:t>= 11043285040234897370108230348414076720909958796181348046213933603334639323065878778927432781023976397098528035583181448962487564184116786691066219045322752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90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3C6D-A84D-4B76-977C-7CFE7871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Lattice-based Cryptosystem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EA129-24BA-4D7C-B8A9-75B27873F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NTRU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9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152B-3710-496D-8074-3253FAC0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Ternary</a:t>
            </a:r>
            <a:r>
              <a:rPr lang="zh-TW" altLang="en-US" dirty="0"/>
              <a:t> </a:t>
            </a:r>
            <a:r>
              <a:rPr lang="en-US" altLang="zh-TW" dirty="0"/>
              <a:t>polynomials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C4FE05-9C25-4BA3-8754-BA6B30A56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763" y="2671485"/>
            <a:ext cx="7371637" cy="387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685BD-E47E-4F24-82D6-994D176D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19" y="3301458"/>
            <a:ext cx="8660338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3B06D-7845-4F44-8AC2-7296429D2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763" y="4869012"/>
            <a:ext cx="8660339" cy="3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ACC1-2B7B-42B1-9C59-1B7564F5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NTRU</a:t>
            </a:r>
            <a:endParaRPr lang="zh-TW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F98C3D-5F4A-4AF7-8155-7C9D144ED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809" y="2170234"/>
            <a:ext cx="10242382" cy="218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BC60-C4D7-47AF-A2AA-4DC58FBB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52655-E925-4BC1-B6AA-E053C574E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225" y="122377"/>
            <a:ext cx="7777549" cy="66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2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2DE9-FD2F-498D-A671-C425438D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3E2CD-18BC-42EF-9506-CD5C7276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hlinkClick r:id="rId2"/>
              </a:rPr>
              <a:t>Survey: Lattice Reduction Attacks on RSA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Post Quantum Cryptography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NTRU</a:t>
            </a:r>
            <a:r>
              <a:rPr lang="zh-TW" altLang="en-US" dirty="0">
                <a:hlinkClick r:id="rId4"/>
              </a:rPr>
              <a:t>詳解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mathematical cryptography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NIST PQC competition round 2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CMU quantum computing lecture note </a:t>
            </a:r>
            <a:r>
              <a:rPr lang="en-US" altLang="zh-TW" dirty="0"/>
              <a:t> </a:t>
            </a:r>
          </a:p>
          <a:p>
            <a:r>
              <a:rPr lang="en-US" altLang="zh-TW" dirty="0" err="1">
                <a:hlinkClick r:id="rId8"/>
              </a:rPr>
              <a:t>jupyter</a:t>
            </a:r>
            <a:r>
              <a:rPr lang="en-US" altLang="zh-TW" dirty="0">
                <a:hlinkClick r:id="rId8"/>
              </a:rPr>
              <a:t> notebook lattice </a:t>
            </a:r>
            <a:r>
              <a:rPr lang="en-US" altLang="zh-TW" dirty="0" smtClean="0">
                <a:hlinkClick r:id="rId8"/>
              </a:rPr>
              <a:t>example</a:t>
            </a:r>
            <a:endParaRPr lang="en-US" altLang="zh-TW" dirty="0" smtClean="0"/>
          </a:p>
          <a:p>
            <a:r>
              <a:rPr lang="en-US" altLang="zh-TW" dirty="0" smtClean="0">
                <a:hlinkClick r:id="rId9"/>
              </a:rPr>
              <a:t>Implementation of Coppersmith </a:t>
            </a:r>
            <a:r>
              <a:rPr lang="en-US" altLang="zh-TW" dirty="0" smtClean="0">
                <a:hlinkClick r:id="rId9"/>
              </a:rPr>
              <a:t>attack</a:t>
            </a:r>
            <a:endParaRPr lang="en-US" altLang="zh-TW" dirty="0" smtClean="0"/>
          </a:p>
          <a:p>
            <a:r>
              <a:rPr lang="en-US" altLang="zh-TW" dirty="0" smtClean="0">
                <a:hlinkClick r:id="rId10"/>
              </a:rPr>
              <a:t>lattice attack on </a:t>
            </a:r>
            <a:r>
              <a:rPr lang="en-US" altLang="zh-TW" dirty="0" err="1" smtClean="0">
                <a:hlinkClick r:id="rId10"/>
              </a:rPr>
              <a:t>rsa</a:t>
            </a:r>
            <a:r>
              <a:rPr lang="en-US" altLang="zh-TW" dirty="0" smtClean="0">
                <a:hlinkClick r:id="rId10"/>
              </a:rPr>
              <a:t> by </a:t>
            </a:r>
            <a:r>
              <a:rPr lang="en-US" altLang="zh-TW" dirty="0" err="1" smtClean="0">
                <a:hlinkClick r:id="rId10"/>
              </a:rPr>
              <a:t>heninger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18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4FC6-7F90-4F42-A69A-7CDD38AA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2A191-E341-40FD-B220-CADFFF652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to judge how good a conference is?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C803D-51D9-4E99-96F1-D6A27096C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7" t="13911" r="8594" b="10004"/>
          <a:stretch/>
        </p:blipFill>
        <p:spPr>
          <a:xfrm>
            <a:off x="6414654" y="2882863"/>
            <a:ext cx="4945496" cy="1951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7EFF3-9672-4C2E-BB7E-12526A986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66" y="1164570"/>
            <a:ext cx="4715784" cy="9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78D5-7BAE-4926-8837-F0C1C1AA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Criteria to Judge Conference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751B-31C5-4468-9E76-6FE2E22C5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Acceptance ratio</a:t>
            </a:r>
          </a:p>
          <a:p>
            <a:r>
              <a:rPr lang="en-US" altLang="zh-TW" dirty="0"/>
              <a:t>Paper quality and impact</a:t>
            </a:r>
          </a:p>
          <a:p>
            <a:r>
              <a:rPr lang="en-US" altLang="zh-TW" dirty="0"/>
              <a:t>Committee member quality</a:t>
            </a:r>
          </a:p>
          <a:p>
            <a:r>
              <a:rPr lang="en-US" altLang="zh-TW" dirty="0"/>
              <a:t>Attendee/Paper number ratio</a:t>
            </a:r>
          </a:p>
          <a:p>
            <a:r>
              <a:rPr lang="en-US" altLang="zh-TW" dirty="0"/>
              <a:t>Location/History/Industry connection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865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02B8-B3C4-427C-909F-C2FB9124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9654A-ACFF-4A42-8005-334BEF81A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1" y="272116"/>
            <a:ext cx="9750437" cy="6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A9C3C-795C-490A-B035-6FF52ED7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59" y="5565249"/>
            <a:ext cx="6479041" cy="1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4870-0BF9-47B1-8198-D28297D0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17BF5C-E54D-4AD3-8A3C-BEC8BB81E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73" y="4587406"/>
            <a:ext cx="10862853" cy="2176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367E18-5608-4B9E-A3DA-D744DBF4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37" y="365125"/>
            <a:ext cx="6839924" cy="39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900</Words>
  <Application>Microsoft Office PowerPoint</Application>
  <PresentationFormat>寬螢幕</PresentationFormat>
  <Paragraphs>196</Paragraphs>
  <Slides>100</Slides>
  <Notes>19</Notes>
  <HiddenSlides>23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100</vt:i4>
      </vt:variant>
    </vt:vector>
  </HeadingPairs>
  <TitlesOfParts>
    <vt:vector size="105" baseType="lpstr">
      <vt:lpstr>新細明體</vt:lpstr>
      <vt:lpstr>Arial</vt:lpstr>
      <vt:lpstr>Calibri</vt:lpstr>
      <vt:lpstr>Calibri Light</vt:lpstr>
      <vt:lpstr>Office Theme</vt:lpstr>
      <vt:lpstr>Post Quantum Cryptography and Lattice Application</vt:lpstr>
      <vt:lpstr>whoami</vt:lpstr>
      <vt:lpstr>Outline</vt:lpstr>
      <vt:lpstr>Why should I care about PQCrypto and Lattice</vt:lpstr>
      <vt:lpstr>PowerPoint 簡報</vt:lpstr>
      <vt:lpstr>PowerPoint 簡報</vt:lpstr>
      <vt:lpstr>Introduction</vt:lpstr>
      <vt:lpstr>PowerPoint 簡報</vt:lpstr>
      <vt:lpstr>Introduction</vt:lpstr>
      <vt:lpstr>Quantum computing</vt:lpstr>
      <vt:lpstr>Quantum computing</vt:lpstr>
      <vt:lpstr>The hidden subgroup problem (HSP)</vt:lpstr>
      <vt:lpstr>PowerPoint 簡報</vt:lpstr>
      <vt:lpstr>PowerPoint 簡報</vt:lpstr>
      <vt:lpstr>Reduction</vt:lpstr>
      <vt:lpstr>PowerPoint 簡報</vt:lpstr>
      <vt:lpstr>The Survivors</vt:lpstr>
      <vt:lpstr>Post Quantum cryptography</vt:lpstr>
      <vt:lpstr>Lattice Application</vt:lpstr>
      <vt:lpstr>PowerPoint 簡報</vt:lpstr>
      <vt:lpstr>PowerPoint 簡報</vt:lpstr>
      <vt:lpstr>Merkle-Hellman public key cryptosystem</vt:lpstr>
      <vt:lpstr>PowerPoint 簡報</vt:lpstr>
      <vt:lpstr>PowerPoint 簡報</vt:lpstr>
      <vt:lpstr>Example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Lattice</vt:lpstr>
      <vt:lpstr>Shortest Vector Problem(SVP)</vt:lpstr>
      <vt:lpstr>Closest Vector Problem(CVP)</vt:lpstr>
      <vt:lpstr>PowerPoint 簡報</vt:lpstr>
      <vt:lpstr>Hermite’s Theorem</vt:lpstr>
      <vt:lpstr>Minkowski’s Theorem</vt:lpstr>
      <vt:lpstr> The Gaussian heuristic</vt:lpstr>
      <vt:lpstr>Babai’s algorithm</vt:lpstr>
      <vt:lpstr>Hadamard Ratio</vt:lpstr>
      <vt:lpstr>Gaussian lattice reduction in dimension 2</vt:lpstr>
      <vt:lpstr>PowerPoint 簡報</vt:lpstr>
      <vt:lpstr>PowerPoint 簡報</vt:lpstr>
      <vt:lpstr>LLL algorithm</vt:lpstr>
      <vt:lpstr>PowerPoint 簡報</vt:lpstr>
      <vt:lpstr>PowerPoint 簡報</vt:lpstr>
      <vt:lpstr>PowerPoint 簡報</vt:lpstr>
      <vt:lpstr>PowerPoint 簡報</vt:lpstr>
      <vt:lpstr>PowerPoint 簡報</vt:lpstr>
      <vt:lpstr>LLL</vt:lpstr>
      <vt:lpstr>PowerPoint 簡報</vt:lpstr>
      <vt:lpstr>Find an unknown quadratic equation with root</vt:lpstr>
      <vt:lpstr>Lab0</vt:lpstr>
      <vt:lpstr>Lattice-based Cryptoanalysis</vt:lpstr>
      <vt:lpstr>Crack the knapsack cryptosystem</vt:lpstr>
      <vt:lpstr>Lab1</vt:lpstr>
      <vt:lpstr>More attack</vt:lpstr>
      <vt:lpstr>Lattice attack on RSA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Coppersmith</vt:lpstr>
      <vt:lpstr>Howgrave-Graham</vt:lpstr>
      <vt:lpstr>PowerPoint 簡報</vt:lpstr>
      <vt:lpstr>PowerPoint 簡報</vt:lpstr>
      <vt:lpstr>Build the polynomials fi</vt:lpstr>
      <vt:lpstr>Bound</vt:lpstr>
      <vt:lpstr>Unknown Modulus</vt:lpstr>
      <vt:lpstr>PowerPoint 簡報</vt:lpstr>
      <vt:lpstr>PowerPoint 簡報</vt:lpstr>
      <vt:lpstr>Lab2</vt:lpstr>
      <vt:lpstr>Lattice-based Cryptosystem</vt:lpstr>
      <vt:lpstr>Ternary polynomials</vt:lpstr>
      <vt:lpstr>NTRU</vt:lpstr>
      <vt:lpstr>PowerPoint 簡報</vt:lpstr>
      <vt:lpstr>Reference</vt:lpstr>
      <vt:lpstr>Appendix</vt:lpstr>
      <vt:lpstr>The Criteria to Judge Conference</vt:lpstr>
      <vt:lpstr>PowerPoint 簡報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Quantum Cryptography and Lattice Application</dc:title>
  <dc:creator>Chen, Hank</dc:creator>
  <cp:lastModifiedBy>Chen Hank</cp:lastModifiedBy>
  <cp:revision>99</cp:revision>
  <dcterms:created xsi:type="dcterms:W3CDTF">2019-08-20T11:10:30Z</dcterms:created>
  <dcterms:modified xsi:type="dcterms:W3CDTF">2019-08-26T05:25:22Z</dcterms:modified>
</cp:coreProperties>
</file>